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Bebas Neue Bold" panose="020B0604020202020204" charset="0"/>
      <p:regular r:id="rId12"/>
    </p:embeddedFont>
    <p:embeddedFont>
      <p:font typeface="Canva Sans" panose="020B0604020202020204" charset="0"/>
      <p:regular r:id="rId13"/>
    </p:embeddedFont>
    <p:embeddedFont>
      <p:font typeface="Canva Sans Bold" panose="020B0604020202020204" charset="0"/>
      <p:regular r:id="rId14"/>
    </p:embeddedFont>
    <p:embeddedFont>
      <p:font typeface="Red Hat Display" panose="020B0604020202020204" charset="0"/>
      <p:regular r:id="rId15"/>
    </p:embeddedFont>
    <p:embeddedFont>
      <p:font typeface="Red Hat Display Bold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.sv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11" Type="http://schemas.openxmlformats.org/officeDocument/2006/relationships/image" Target="../media/image8.svg"/><Relationship Id="rId5" Type="http://schemas.openxmlformats.org/officeDocument/2006/relationships/image" Target="../media/image6.sv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6.svg"/><Relationship Id="rId7" Type="http://schemas.openxmlformats.org/officeDocument/2006/relationships/image" Target="../media/image2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96302" y="1028700"/>
            <a:ext cx="9395799" cy="9395799"/>
          </a:xfrm>
          <a:custGeom>
            <a:avLst/>
            <a:gdLst/>
            <a:ahLst/>
            <a:cxnLst/>
            <a:rect l="l" t="t" r="r" b="b"/>
            <a:pathLst>
              <a:path w="9395799" h="9395799">
                <a:moveTo>
                  <a:pt x="0" y="0"/>
                </a:moveTo>
                <a:lnTo>
                  <a:pt x="9395798" y="0"/>
                </a:lnTo>
                <a:lnTo>
                  <a:pt x="9395798" y="9395799"/>
                </a:lnTo>
                <a:lnTo>
                  <a:pt x="0" y="939579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947312" y="-2678966"/>
            <a:ext cx="7705703" cy="7705703"/>
          </a:xfrm>
          <a:custGeom>
            <a:avLst/>
            <a:gdLst/>
            <a:ahLst/>
            <a:cxnLst/>
            <a:rect l="l" t="t" r="r" b="b"/>
            <a:pathLst>
              <a:path w="7705703" h="7705703">
                <a:moveTo>
                  <a:pt x="0" y="0"/>
                </a:moveTo>
                <a:lnTo>
                  <a:pt x="7705703" y="0"/>
                </a:lnTo>
                <a:lnTo>
                  <a:pt x="7705703" y="7705702"/>
                </a:lnTo>
                <a:lnTo>
                  <a:pt x="0" y="77057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6">
              <a:alphaModFix amt="77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89458" y="329092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0" y="0"/>
                </a:moveTo>
                <a:lnTo>
                  <a:pt x="2919963" y="0"/>
                </a:lnTo>
                <a:lnTo>
                  <a:pt x="2919963" y="3167613"/>
                </a:lnTo>
                <a:lnTo>
                  <a:pt x="0" y="3167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926639" y="6825119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2919963" y="3167612"/>
                </a:moveTo>
                <a:lnTo>
                  <a:pt x="0" y="3167612"/>
                </a:lnTo>
                <a:lnTo>
                  <a:pt x="0" y="0"/>
                </a:lnTo>
                <a:lnTo>
                  <a:pt x="2919963" y="0"/>
                </a:lnTo>
                <a:lnTo>
                  <a:pt x="2919963" y="31676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523679" y="534349"/>
            <a:ext cx="494351" cy="494351"/>
          </a:xfrm>
          <a:custGeom>
            <a:avLst/>
            <a:gdLst/>
            <a:ahLst/>
            <a:cxnLst/>
            <a:rect l="l" t="t" r="r" b="b"/>
            <a:pathLst>
              <a:path w="494351" h="494351">
                <a:moveTo>
                  <a:pt x="0" y="0"/>
                </a:moveTo>
                <a:lnTo>
                  <a:pt x="494351" y="0"/>
                </a:lnTo>
                <a:lnTo>
                  <a:pt x="494351" y="494351"/>
                </a:lnTo>
                <a:lnTo>
                  <a:pt x="0" y="4943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31290" y="857250"/>
            <a:ext cx="16315134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AI powered project for study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905046" y="3420505"/>
            <a:ext cx="12021594" cy="6092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0"/>
              </a:lnSpc>
            </a:pPr>
            <a:r>
              <a:rPr lang="en-US" sz="3643" b="1">
                <a:solidFill>
                  <a:srgbClr val="FFDE59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NAME :- SMART SCHOLARS</a:t>
            </a:r>
          </a:p>
          <a:p>
            <a:pPr algn="ctr">
              <a:lnSpc>
                <a:spcPts val="4260"/>
              </a:lnSpc>
            </a:pPr>
            <a:r>
              <a:rPr lang="en-US" sz="304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LEADER :- HARSH LODHI</a:t>
            </a:r>
          </a:p>
          <a:p>
            <a:pPr algn="ctr">
              <a:lnSpc>
                <a:spcPts val="4260"/>
              </a:lnSpc>
            </a:pPr>
            <a:r>
              <a:rPr lang="en-US" sz="304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TEAM MEMBERS :- JOGENDRA SINGH SEN , KALASH TIWARI</a:t>
            </a:r>
          </a:p>
          <a:p>
            <a:pPr algn="ctr">
              <a:lnSpc>
                <a:spcPts val="4260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260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260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260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260"/>
              </a:lnSpc>
            </a:pPr>
            <a:r>
              <a:rPr lang="en-US" sz="3043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COLLEGE ADDRESS :- SISTec GANDHINAGAR , OPPOSITE AIRPORT BHOPALL, M.P.</a:t>
            </a:r>
          </a:p>
          <a:p>
            <a:pPr algn="ctr">
              <a:lnSpc>
                <a:spcPts val="4260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4260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  <a:p>
            <a:pPr algn="ctr">
              <a:lnSpc>
                <a:spcPts val="61"/>
              </a:lnSpc>
            </a:pPr>
            <a:endParaRPr lang="en-US" sz="3043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316059" y="3102173"/>
            <a:ext cx="5655883" cy="168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29"/>
              </a:lnSpc>
              <a:spcBef>
                <a:spcPct val="0"/>
              </a:spcBef>
            </a:pPr>
            <a:r>
              <a:rPr lang="en-US" sz="13826" b="1" u="none" strike="noStrike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THANKYOU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589073" y="4741186"/>
            <a:ext cx="11109854" cy="168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29"/>
              </a:lnSpc>
              <a:spcBef>
                <a:spcPct val="0"/>
              </a:spcBef>
            </a:pPr>
            <a:r>
              <a:rPr lang="en-US" sz="13826" b="1" u="none" strike="noStrike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FOR YOUR ATTENTION</a:t>
            </a:r>
          </a:p>
        </p:txBody>
      </p:sp>
      <p:sp>
        <p:nvSpPr>
          <p:cNvPr id="4" name="Freeform 4"/>
          <p:cNvSpPr/>
          <p:nvPr/>
        </p:nvSpPr>
        <p:spPr>
          <a:xfrm>
            <a:off x="0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7" y="0"/>
                </a:lnTo>
                <a:lnTo>
                  <a:pt x="8427107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8531588" y="6694190"/>
            <a:ext cx="4169801" cy="807119"/>
            <a:chOff x="0" y="0"/>
            <a:chExt cx="587756" cy="11376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7756" cy="113768"/>
            </a:xfrm>
            <a:custGeom>
              <a:avLst/>
              <a:gdLst/>
              <a:ahLst/>
              <a:cxnLst/>
              <a:rect l="l" t="t" r="r" b="b"/>
              <a:pathLst>
                <a:path w="587756" h="113768">
                  <a:moveTo>
                    <a:pt x="56884" y="0"/>
                  </a:moveTo>
                  <a:lnTo>
                    <a:pt x="530872" y="0"/>
                  </a:lnTo>
                  <a:cubicBezTo>
                    <a:pt x="545959" y="0"/>
                    <a:pt x="560428" y="5993"/>
                    <a:pt x="571095" y="16661"/>
                  </a:cubicBezTo>
                  <a:cubicBezTo>
                    <a:pt x="581763" y="27329"/>
                    <a:pt x="587756" y="41797"/>
                    <a:pt x="587756" y="56884"/>
                  </a:cubicBezTo>
                  <a:lnTo>
                    <a:pt x="587756" y="56884"/>
                  </a:lnTo>
                  <a:cubicBezTo>
                    <a:pt x="587756" y="88300"/>
                    <a:pt x="562289" y="113768"/>
                    <a:pt x="530872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solidFill>
              <a:srgbClr val="1562D5">
                <a:alpha val="48627"/>
              </a:srgbClr>
            </a:solidFill>
            <a:ln w="38100" cap="rnd">
              <a:solidFill>
                <a:srgbClr val="00B3FF">
                  <a:alpha val="48627"/>
                </a:srgbClr>
              </a:solidFill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87756" cy="1518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8531588" y="6882757"/>
            <a:ext cx="4169801" cy="3797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19"/>
              </a:lnSpc>
              <a:spcBef>
                <a:spcPct val="0"/>
              </a:spcBef>
            </a:pPr>
            <a:r>
              <a:rPr lang="en-US" sz="2299">
                <a:solidFill>
                  <a:srgbClr val="FFFFFF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lodhiharshlodhi181@gmail.com</a:t>
            </a:r>
          </a:p>
        </p:txBody>
      </p:sp>
      <p:sp>
        <p:nvSpPr>
          <p:cNvPr id="10" name="Freeform 10"/>
          <p:cNvSpPr/>
          <p:nvPr/>
        </p:nvSpPr>
        <p:spPr>
          <a:xfrm>
            <a:off x="8896825" y="1665723"/>
            <a:ext cx="494351" cy="494351"/>
          </a:xfrm>
          <a:custGeom>
            <a:avLst/>
            <a:gdLst/>
            <a:ahLst/>
            <a:cxnLst/>
            <a:rect l="l" t="t" r="r" b="b"/>
            <a:pathLst>
              <a:path w="494351" h="494351">
                <a:moveTo>
                  <a:pt x="0" y="0"/>
                </a:moveTo>
                <a:lnTo>
                  <a:pt x="494350" y="0"/>
                </a:lnTo>
                <a:lnTo>
                  <a:pt x="494350" y="494351"/>
                </a:lnTo>
                <a:lnTo>
                  <a:pt x="0" y="494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89458" y="329092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0" y="0"/>
                </a:moveTo>
                <a:lnTo>
                  <a:pt x="2919963" y="0"/>
                </a:lnTo>
                <a:lnTo>
                  <a:pt x="2919963" y="3167613"/>
                </a:lnTo>
                <a:lnTo>
                  <a:pt x="0" y="3167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4926639" y="6825119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2919963" y="3167612"/>
                </a:moveTo>
                <a:lnTo>
                  <a:pt x="0" y="3167612"/>
                </a:lnTo>
                <a:lnTo>
                  <a:pt x="0" y="0"/>
                </a:lnTo>
                <a:lnTo>
                  <a:pt x="2919963" y="0"/>
                </a:lnTo>
                <a:lnTo>
                  <a:pt x="2919963" y="31676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731465" y="2781561"/>
            <a:ext cx="7210915" cy="7210915"/>
          </a:xfrm>
          <a:custGeom>
            <a:avLst/>
            <a:gdLst/>
            <a:ahLst/>
            <a:cxnLst/>
            <a:rect l="l" t="t" r="r" b="b"/>
            <a:pathLst>
              <a:path w="7210915" h="7210915">
                <a:moveTo>
                  <a:pt x="0" y="0"/>
                </a:moveTo>
                <a:lnTo>
                  <a:pt x="7210915" y="0"/>
                </a:lnTo>
                <a:lnTo>
                  <a:pt x="7210915" y="7210915"/>
                </a:lnTo>
                <a:lnTo>
                  <a:pt x="0" y="72109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1970175" y="3964619"/>
            <a:ext cx="4829588" cy="4829588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5838" r="-13973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1829852" y="3824296"/>
            <a:ext cx="5110234" cy="5110234"/>
          </a:xfrm>
          <a:custGeom>
            <a:avLst/>
            <a:gdLst/>
            <a:ahLst/>
            <a:cxnLst/>
            <a:rect l="l" t="t" r="r" b="b"/>
            <a:pathLst>
              <a:path w="5110234" h="5110234">
                <a:moveTo>
                  <a:pt x="0" y="0"/>
                </a:moveTo>
                <a:lnTo>
                  <a:pt x="5110234" y="0"/>
                </a:lnTo>
                <a:lnTo>
                  <a:pt x="5110234" y="5110234"/>
                </a:lnTo>
                <a:lnTo>
                  <a:pt x="0" y="511023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1506185" y="1183760"/>
            <a:ext cx="5757568" cy="4625379"/>
          </a:xfrm>
          <a:custGeom>
            <a:avLst/>
            <a:gdLst/>
            <a:ahLst/>
            <a:cxnLst/>
            <a:rect l="l" t="t" r="r" b="b"/>
            <a:pathLst>
              <a:path w="5757568" h="4625379">
                <a:moveTo>
                  <a:pt x="0" y="0"/>
                </a:moveTo>
                <a:lnTo>
                  <a:pt x="5757568" y="0"/>
                </a:lnTo>
                <a:lnTo>
                  <a:pt x="5757568" y="4625379"/>
                </a:lnTo>
                <a:lnTo>
                  <a:pt x="0" y="46253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458" y="329092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0" y="0"/>
                </a:moveTo>
                <a:lnTo>
                  <a:pt x="2919963" y="0"/>
                </a:lnTo>
                <a:lnTo>
                  <a:pt x="2919963" y="3167613"/>
                </a:lnTo>
                <a:lnTo>
                  <a:pt x="0" y="3167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926639" y="6825119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2919963" y="3167612"/>
                </a:moveTo>
                <a:lnTo>
                  <a:pt x="0" y="3167612"/>
                </a:lnTo>
                <a:lnTo>
                  <a:pt x="0" y="0"/>
                </a:lnTo>
                <a:lnTo>
                  <a:pt x="2919963" y="0"/>
                </a:lnTo>
                <a:lnTo>
                  <a:pt x="2919963" y="316761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13928" y="1051093"/>
            <a:ext cx="1173908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PROJECT OVERVIEW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4228114"/>
            <a:ext cx="10025495" cy="3203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07"/>
              </a:lnSpc>
            </a:pPr>
            <a:r>
              <a:rPr lang="en-US" sz="3648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  challenge to build an AI platform that ingests diverse learning resources (text, PDF, video, images) and automatically produces interactive study aids.  </a:t>
            </a:r>
          </a:p>
          <a:p>
            <a:pPr algn="ctr">
              <a:lnSpc>
                <a:spcPts val="5107"/>
              </a:lnSpc>
            </a:pPr>
            <a:endParaRPr lang="en-US" sz="3648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7" y="0"/>
                </a:lnTo>
                <a:lnTo>
                  <a:pt x="8427107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-5400000">
            <a:off x="-251756" y="2616790"/>
            <a:ext cx="7696731" cy="5135819"/>
          </a:xfrm>
          <a:custGeom>
            <a:avLst/>
            <a:gdLst/>
            <a:ahLst/>
            <a:cxnLst/>
            <a:rect l="l" t="t" r="r" b="b"/>
            <a:pathLst>
              <a:path w="7696731" h="5135819">
                <a:moveTo>
                  <a:pt x="0" y="0"/>
                </a:moveTo>
                <a:lnTo>
                  <a:pt x="7696731" y="0"/>
                </a:lnTo>
                <a:lnTo>
                  <a:pt x="7696731" y="5135819"/>
                </a:lnTo>
                <a:lnTo>
                  <a:pt x="0" y="51358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28320" y="1571436"/>
            <a:ext cx="3792367" cy="6864193"/>
            <a:chOff x="0" y="0"/>
            <a:chExt cx="587537" cy="106344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87537" cy="1063443"/>
            </a:xfrm>
            <a:custGeom>
              <a:avLst/>
              <a:gdLst/>
              <a:ahLst/>
              <a:cxnLst/>
              <a:rect l="l" t="t" r="r" b="b"/>
              <a:pathLst>
                <a:path w="587537" h="1063443">
                  <a:moveTo>
                    <a:pt x="24497" y="0"/>
                  </a:moveTo>
                  <a:lnTo>
                    <a:pt x="563039" y="0"/>
                  </a:lnTo>
                  <a:cubicBezTo>
                    <a:pt x="576569" y="0"/>
                    <a:pt x="587537" y="10968"/>
                    <a:pt x="587537" y="24497"/>
                  </a:cubicBezTo>
                  <a:lnTo>
                    <a:pt x="587537" y="1038946"/>
                  </a:lnTo>
                  <a:cubicBezTo>
                    <a:pt x="587537" y="1052475"/>
                    <a:pt x="576569" y="1063443"/>
                    <a:pt x="563039" y="1063443"/>
                  </a:cubicBezTo>
                  <a:lnTo>
                    <a:pt x="24497" y="1063443"/>
                  </a:lnTo>
                  <a:cubicBezTo>
                    <a:pt x="10968" y="1063443"/>
                    <a:pt x="0" y="1052475"/>
                    <a:pt x="0" y="1038946"/>
                  </a:cubicBezTo>
                  <a:lnTo>
                    <a:pt x="0" y="24497"/>
                  </a:lnTo>
                  <a:cubicBezTo>
                    <a:pt x="0" y="10968"/>
                    <a:pt x="10968" y="0"/>
                    <a:pt x="24497" y="0"/>
                  </a:cubicBezTo>
                  <a:close/>
                </a:path>
              </a:pathLst>
            </a:custGeom>
            <a:blipFill>
              <a:blip r:embed="rId6"/>
              <a:stretch>
                <a:fillRect l="-10333" r="-103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6743634" y="6710564"/>
            <a:ext cx="367911" cy="36791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6781734" y="4046266"/>
            <a:ext cx="367911" cy="367911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7333600" y="120465"/>
            <a:ext cx="10125841" cy="2538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20"/>
              </a:lnSpc>
            </a:pPr>
            <a:r>
              <a:rPr lang="en-US" sz="7300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PROBLEM STATEMENT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85392" y="3757621"/>
            <a:ext cx="10102608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Educators and learners spend excessive time creating practice questions and visual summaries.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552675" y="6559839"/>
            <a:ext cx="10954400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Existing tools are fragmented—few cover both question generation and visual aids in one place.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018030" y="-138120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3"/>
                </a:moveTo>
                <a:lnTo>
                  <a:pt x="0" y="3808413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3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7" y="0"/>
                </a:lnTo>
                <a:lnTo>
                  <a:pt x="8427107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 rot="5400000">
            <a:off x="1755654" y="-1625137"/>
            <a:ext cx="4607966" cy="8447937"/>
          </a:xfrm>
          <a:custGeom>
            <a:avLst/>
            <a:gdLst/>
            <a:ahLst/>
            <a:cxnLst/>
            <a:rect l="l" t="t" r="r" b="b"/>
            <a:pathLst>
              <a:path w="4607966" h="8447937">
                <a:moveTo>
                  <a:pt x="0" y="0"/>
                </a:moveTo>
                <a:lnTo>
                  <a:pt x="4607965" y="0"/>
                </a:lnTo>
                <a:lnTo>
                  <a:pt x="4607965" y="8447938"/>
                </a:lnTo>
                <a:lnTo>
                  <a:pt x="0" y="8447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1028700"/>
            <a:ext cx="6482494" cy="3468364"/>
            <a:chOff x="0" y="0"/>
            <a:chExt cx="1004308" cy="5373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04308" cy="537340"/>
            </a:xfrm>
            <a:custGeom>
              <a:avLst/>
              <a:gdLst/>
              <a:ahLst/>
              <a:cxnLst/>
              <a:rect l="l" t="t" r="r" b="b"/>
              <a:pathLst>
                <a:path w="1004308" h="537340">
                  <a:moveTo>
                    <a:pt x="56131" y="0"/>
                  </a:moveTo>
                  <a:lnTo>
                    <a:pt x="948177" y="0"/>
                  </a:lnTo>
                  <a:cubicBezTo>
                    <a:pt x="979177" y="0"/>
                    <a:pt x="1004308" y="25131"/>
                    <a:pt x="1004308" y="56131"/>
                  </a:cubicBezTo>
                  <a:lnTo>
                    <a:pt x="1004308" y="481209"/>
                  </a:lnTo>
                  <a:cubicBezTo>
                    <a:pt x="1004308" y="512210"/>
                    <a:pt x="979177" y="537340"/>
                    <a:pt x="948177" y="537340"/>
                  </a:cubicBezTo>
                  <a:lnTo>
                    <a:pt x="56131" y="537340"/>
                  </a:lnTo>
                  <a:cubicBezTo>
                    <a:pt x="41244" y="537340"/>
                    <a:pt x="26967" y="531427"/>
                    <a:pt x="16440" y="520900"/>
                  </a:cubicBezTo>
                  <a:cubicBezTo>
                    <a:pt x="5914" y="510373"/>
                    <a:pt x="0" y="496096"/>
                    <a:pt x="0" y="481209"/>
                  </a:cubicBezTo>
                  <a:lnTo>
                    <a:pt x="0" y="56131"/>
                  </a:lnTo>
                  <a:cubicBezTo>
                    <a:pt x="0" y="25131"/>
                    <a:pt x="25131" y="0"/>
                    <a:pt x="56131" y="0"/>
                  </a:cubicBezTo>
                  <a:close/>
                </a:path>
              </a:pathLst>
            </a:custGeom>
            <a:blipFill>
              <a:blip r:embed="rId6"/>
              <a:stretch>
                <a:fillRect t="-12340" b="-12340"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629575" y="6117138"/>
            <a:ext cx="7079035" cy="1474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581"/>
              </a:lnSpc>
              <a:spcBef>
                <a:spcPct val="0"/>
              </a:spcBef>
            </a:pPr>
            <a:r>
              <a:rPr lang="en-US" sz="12162" b="1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CORE SOLUTION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994048" y="708381"/>
            <a:ext cx="641513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4"/>
              </a:lnSpc>
              <a:spcBef>
                <a:spcPct val="0"/>
              </a:spcBef>
            </a:pPr>
            <a:r>
              <a:rPr lang="en-US" sz="3499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Multi- modal  input Processing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9144000" y="750045"/>
            <a:ext cx="367911" cy="367911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0069460" y="6988350"/>
            <a:ext cx="6339723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4"/>
              </a:lnSpc>
              <a:spcBef>
                <a:spcPct val="0"/>
              </a:spcBef>
            </a:pPr>
            <a:r>
              <a:rPr lang="en-US" sz="3299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 summaries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50506" y="6940725"/>
            <a:ext cx="367911" cy="36791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115602" y="3610818"/>
            <a:ext cx="6595216" cy="453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64"/>
              </a:lnSpc>
              <a:spcBef>
                <a:spcPct val="0"/>
              </a:spcBef>
            </a:pPr>
            <a:r>
              <a:rPr lang="en-US" sz="3299" b="1" u="none" strike="noStrike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Automated content generation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27107" y="1161344"/>
            <a:ext cx="9269970" cy="2693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Text notes &amp; PDFs  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Recorded lectures (audio/video)  </a:t>
            </a:r>
          </a:p>
          <a:p>
            <a:pPr algn="ctr">
              <a:lnSpc>
                <a:spcPts val="4340"/>
              </a:lnSpc>
            </a:pPr>
            <a:r>
              <a:rPr lang="en-US" sz="31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Diagrams &amp; photographs  </a:t>
            </a: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40"/>
              </a:lnSpc>
            </a:pPr>
            <a:endParaRPr lang="en-US" sz="310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9250506" y="3563193"/>
            <a:ext cx="405775" cy="40577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697678" y="7734617"/>
            <a:ext cx="9007874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Flashcards (front/back format)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Flowcharts mapping concepts and process flows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9994048" y="4268263"/>
            <a:ext cx="6838324" cy="3271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- MCQs, True/False, Fill-in-the-Blanks, Short Q&amp;A  </a:t>
            </a:r>
          </a:p>
          <a:p>
            <a:pPr algn="ctr">
              <a:lnSpc>
                <a:spcPts val="4354"/>
              </a:lnSpc>
            </a:pPr>
            <a:r>
              <a:rPr lang="en-US" sz="311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Customizable difficulty and topic focus  </a:t>
            </a:r>
          </a:p>
          <a:p>
            <a:pPr algn="ctr">
              <a:lnSpc>
                <a:spcPts val="4354"/>
              </a:lnSpc>
            </a:pPr>
            <a:endParaRPr lang="en-US" sz="311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354"/>
              </a:lnSpc>
            </a:pPr>
            <a:endParaRPr lang="en-US" sz="311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36512" y="2710064"/>
            <a:ext cx="7451488" cy="4601294"/>
          </a:xfrm>
          <a:custGeom>
            <a:avLst/>
            <a:gdLst/>
            <a:ahLst/>
            <a:cxnLst/>
            <a:rect l="l" t="t" r="r" b="b"/>
            <a:pathLst>
              <a:path w="7451488" h="4601294">
                <a:moveTo>
                  <a:pt x="0" y="0"/>
                </a:moveTo>
                <a:lnTo>
                  <a:pt x="7451488" y="0"/>
                </a:lnTo>
                <a:lnTo>
                  <a:pt x="7451488" y="4601293"/>
                </a:lnTo>
                <a:lnTo>
                  <a:pt x="0" y="46012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3715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6" y="0"/>
                </a:lnTo>
                <a:lnTo>
                  <a:pt x="8427106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7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5" name="Group 5"/>
          <p:cNvGrpSpPr/>
          <p:nvPr/>
        </p:nvGrpSpPr>
        <p:grpSpPr>
          <a:xfrm>
            <a:off x="1028700" y="4580988"/>
            <a:ext cx="367911" cy="36791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>
            <a:off x="11354243" y="640939"/>
            <a:ext cx="7451488" cy="9005123"/>
          </a:xfrm>
          <a:custGeom>
            <a:avLst/>
            <a:gdLst/>
            <a:ahLst/>
            <a:cxnLst/>
            <a:rect l="l" t="t" r="r" b="b"/>
            <a:pathLst>
              <a:path w="7451488" h="9005123">
                <a:moveTo>
                  <a:pt x="7451488" y="0"/>
                </a:moveTo>
                <a:lnTo>
                  <a:pt x="0" y="0"/>
                </a:lnTo>
                <a:lnTo>
                  <a:pt x="0" y="9005122"/>
                </a:lnTo>
                <a:lnTo>
                  <a:pt x="7451488" y="9005122"/>
                </a:lnTo>
                <a:lnTo>
                  <a:pt x="7451488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304948" y="2822835"/>
            <a:ext cx="3662086" cy="898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94"/>
              </a:lnSpc>
            </a:pPr>
            <a:r>
              <a:rPr lang="en-US" sz="3232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Upload Module  </a:t>
            </a:r>
          </a:p>
          <a:p>
            <a:pPr marL="0" lvl="0" indent="0" algn="l">
              <a:lnSpc>
                <a:spcPts val="3620"/>
              </a:lnSpc>
              <a:spcBef>
                <a:spcPct val="0"/>
              </a:spcBef>
            </a:pPr>
            <a:endParaRPr lang="en-US" sz="3232" b="1">
              <a:solidFill>
                <a:srgbClr val="00B3FF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0" y="330209"/>
            <a:ext cx="10505337" cy="2445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113"/>
              </a:lnSpc>
              <a:spcBef>
                <a:spcPct val="0"/>
              </a:spcBef>
            </a:pPr>
            <a:r>
              <a:rPr lang="en-US" sz="10475" b="1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KEY FEATURES &amp; WORKFLOW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28700" y="2819855"/>
            <a:ext cx="367911" cy="36791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028700" y="6145728"/>
            <a:ext cx="367911" cy="36791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7904289"/>
            <a:ext cx="367911" cy="36791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270519" y="4567899"/>
            <a:ext cx="1989773" cy="851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3199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AI Engine 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199" b="1">
              <a:solidFill>
                <a:srgbClr val="00B3FF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2270519" y="6193353"/>
            <a:ext cx="4173498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199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Template Customizer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270519" y="7951914"/>
            <a:ext cx="4038719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50"/>
              </a:lnSpc>
            </a:pPr>
            <a:r>
              <a:rPr lang="en-US" sz="3000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Export &amp; Integrations  </a:t>
            </a:r>
          </a:p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endParaRPr lang="en-US" sz="3000" b="1">
              <a:solidFill>
                <a:srgbClr val="00B3FF"/>
              </a:solidFill>
              <a:latin typeface="Red Hat Display Bold"/>
              <a:ea typeface="Red Hat Display Bold"/>
              <a:cs typeface="Red Hat Display Bold"/>
              <a:sym typeface="Red Hat Display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877606" y="5352759"/>
            <a:ext cx="9476637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NLP for text parsing &amp; question generation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030397" y="8715819"/>
            <a:ext cx="580560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Download as PDF/PPT/CSV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870049" y="3584479"/>
            <a:ext cx="8878378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- Drag-and-drop interface for files &amp; media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109206" y="6758189"/>
            <a:ext cx="9013438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Select question types, visual styles, output formats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7" y="0"/>
                </a:lnTo>
                <a:lnTo>
                  <a:pt x="8427107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" name="Freeform 4"/>
          <p:cNvSpPr/>
          <p:nvPr/>
        </p:nvSpPr>
        <p:spPr>
          <a:xfrm>
            <a:off x="3398483" y="1698880"/>
            <a:ext cx="11491034" cy="6377524"/>
          </a:xfrm>
          <a:custGeom>
            <a:avLst/>
            <a:gdLst/>
            <a:ahLst/>
            <a:cxnLst/>
            <a:rect l="l" t="t" r="r" b="b"/>
            <a:pathLst>
              <a:path w="11491034" h="6377524">
                <a:moveTo>
                  <a:pt x="0" y="0"/>
                </a:moveTo>
                <a:lnTo>
                  <a:pt x="11491034" y="0"/>
                </a:lnTo>
                <a:lnTo>
                  <a:pt x="11491034" y="6377524"/>
                </a:lnTo>
                <a:lnTo>
                  <a:pt x="0" y="6377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4443232"/>
            <a:ext cx="1400536" cy="1400536"/>
          </a:xfrm>
          <a:custGeom>
            <a:avLst/>
            <a:gdLst/>
            <a:ahLst/>
            <a:cxnLst/>
            <a:rect l="l" t="t" r="r" b="b"/>
            <a:pathLst>
              <a:path w="1400536" h="1400536">
                <a:moveTo>
                  <a:pt x="0" y="0"/>
                </a:moveTo>
                <a:lnTo>
                  <a:pt x="1400536" y="0"/>
                </a:lnTo>
                <a:lnTo>
                  <a:pt x="1400536" y="1400536"/>
                </a:lnTo>
                <a:lnTo>
                  <a:pt x="0" y="14005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4708682" y="3047821"/>
            <a:ext cx="8618697" cy="1202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591"/>
              </a:lnSpc>
              <a:spcBef>
                <a:spcPct val="0"/>
              </a:spcBef>
            </a:pPr>
            <a:r>
              <a:rPr lang="en-US" sz="9875" b="1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AI TECHNOLOGIES USED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5858764" y="4443232"/>
            <a:ext cx="1400536" cy="1400536"/>
          </a:xfrm>
          <a:custGeom>
            <a:avLst/>
            <a:gdLst/>
            <a:ahLst/>
            <a:cxnLst/>
            <a:rect l="l" t="t" r="r" b="b"/>
            <a:pathLst>
              <a:path w="1400536" h="1400536">
                <a:moveTo>
                  <a:pt x="1400536" y="0"/>
                </a:moveTo>
                <a:lnTo>
                  <a:pt x="0" y="0"/>
                </a:lnTo>
                <a:lnTo>
                  <a:pt x="0" y="1400536"/>
                </a:lnTo>
                <a:lnTo>
                  <a:pt x="1400536" y="1400536"/>
                </a:lnTo>
                <a:lnTo>
                  <a:pt x="1400536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89458" y="329092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0" y="0"/>
                </a:moveTo>
                <a:lnTo>
                  <a:pt x="2919963" y="0"/>
                </a:lnTo>
                <a:lnTo>
                  <a:pt x="2919963" y="3167613"/>
                </a:lnTo>
                <a:lnTo>
                  <a:pt x="0" y="3167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flipH="1" flipV="1">
            <a:off x="14926639" y="6825119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2919963" y="3167612"/>
                </a:moveTo>
                <a:lnTo>
                  <a:pt x="0" y="3167612"/>
                </a:lnTo>
                <a:lnTo>
                  <a:pt x="0" y="0"/>
                </a:lnTo>
                <a:lnTo>
                  <a:pt x="2919963" y="0"/>
                </a:lnTo>
                <a:lnTo>
                  <a:pt x="2919963" y="3167612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3959640" y="4596056"/>
            <a:ext cx="10116781" cy="2076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WE ARE USING VARIOUS ARTIFICIAL INTELIGENCE TOOLS (OPEN AL, GEMINI PRO</a:t>
            </a:r>
          </a:p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PROGRAMMING LANGUAGES USED :-</a:t>
            </a:r>
          </a:p>
          <a:p>
            <a:pPr algn="ctr">
              <a:lnSpc>
                <a:spcPts val="4190"/>
              </a:lnSpc>
            </a:pPr>
            <a:r>
              <a:rPr lang="en-US" sz="2993">
                <a:solidFill>
                  <a:srgbClr val="FFDE59"/>
                </a:solidFill>
                <a:latin typeface="Canva Sans"/>
                <a:ea typeface="Canva Sans"/>
                <a:cs typeface="Canva Sans"/>
                <a:sym typeface="Canva Sans"/>
              </a:rPr>
              <a:t>PYTHON (BACKEND),  HTML (FRONTEND)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66850"/>
            <a:ext cx="8825095" cy="3303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419"/>
              </a:lnSpc>
            </a:pPr>
            <a:r>
              <a:rPr lang="en-US" sz="14274" b="1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FUTURE </a:t>
            </a:r>
          </a:p>
          <a:p>
            <a:pPr marL="0" lvl="0" indent="0" algn="l">
              <a:lnSpc>
                <a:spcPts val="12419"/>
              </a:lnSpc>
              <a:spcBef>
                <a:spcPct val="0"/>
              </a:spcBef>
            </a:pPr>
            <a:r>
              <a:rPr lang="en-US" sz="14274" b="1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POTENTIAL OF AI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7" y="0"/>
                </a:lnTo>
                <a:lnTo>
                  <a:pt x="8427107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4" name="Group 4"/>
          <p:cNvGrpSpPr/>
          <p:nvPr/>
        </p:nvGrpSpPr>
        <p:grpSpPr>
          <a:xfrm>
            <a:off x="1028700" y="4770205"/>
            <a:ext cx="3324390" cy="4859664"/>
            <a:chOff x="0" y="0"/>
            <a:chExt cx="468591" cy="684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8591" cy="684996"/>
            </a:xfrm>
            <a:custGeom>
              <a:avLst/>
              <a:gdLst/>
              <a:ahLst/>
              <a:cxnLst/>
              <a:rect l="l" t="t" r="r" b="b"/>
              <a:pathLst>
                <a:path w="468591" h="684996">
                  <a:moveTo>
                    <a:pt x="116441" y="0"/>
                  </a:moveTo>
                  <a:lnTo>
                    <a:pt x="352150" y="0"/>
                  </a:lnTo>
                  <a:cubicBezTo>
                    <a:pt x="383032" y="0"/>
                    <a:pt x="412649" y="12268"/>
                    <a:pt x="434486" y="34105"/>
                  </a:cubicBezTo>
                  <a:cubicBezTo>
                    <a:pt x="456323" y="55942"/>
                    <a:pt x="468591" y="85559"/>
                    <a:pt x="468591" y="116441"/>
                  </a:cubicBezTo>
                  <a:lnTo>
                    <a:pt x="468591" y="568555"/>
                  </a:lnTo>
                  <a:cubicBezTo>
                    <a:pt x="468591" y="599437"/>
                    <a:pt x="456323" y="629055"/>
                    <a:pt x="434486" y="650892"/>
                  </a:cubicBezTo>
                  <a:cubicBezTo>
                    <a:pt x="412649" y="672729"/>
                    <a:pt x="383032" y="684996"/>
                    <a:pt x="352150" y="684996"/>
                  </a:cubicBezTo>
                  <a:lnTo>
                    <a:pt x="116441" y="684996"/>
                  </a:lnTo>
                  <a:cubicBezTo>
                    <a:pt x="85559" y="684996"/>
                    <a:pt x="55942" y="672729"/>
                    <a:pt x="34105" y="650892"/>
                  </a:cubicBezTo>
                  <a:cubicBezTo>
                    <a:pt x="12268" y="629055"/>
                    <a:pt x="0" y="599437"/>
                    <a:pt x="0" y="568555"/>
                  </a:cubicBezTo>
                  <a:lnTo>
                    <a:pt x="0" y="116441"/>
                  </a:lnTo>
                  <a:cubicBezTo>
                    <a:pt x="0" y="85559"/>
                    <a:pt x="12268" y="55942"/>
                    <a:pt x="34105" y="34105"/>
                  </a:cubicBezTo>
                  <a:cubicBezTo>
                    <a:pt x="55942" y="12268"/>
                    <a:pt x="85559" y="0"/>
                    <a:pt x="116441" y="0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68591" cy="72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441248" y="4770205"/>
            <a:ext cx="3250716" cy="4859664"/>
            <a:chOff x="0" y="0"/>
            <a:chExt cx="458206" cy="68499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58206" cy="684996"/>
            </a:xfrm>
            <a:custGeom>
              <a:avLst/>
              <a:gdLst/>
              <a:ahLst/>
              <a:cxnLst/>
              <a:rect l="l" t="t" r="r" b="b"/>
              <a:pathLst>
                <a:path w="458206" h="684996">
                  <a:moveTo>
                    <a:pt x="119080" y="0"/>
                  </a:moveTo>
                  <a:lnTo>
                    <a:pt x="339126" y="0"/>
                  </a:lnTo>
                  <a:cubicBezTo>
                    <a:pt x="370708" y="0"/>
                    <a:pt x="400997" y="12546"/>
                    <a:pt x="423329" y="34878"/>
                  </a:cubicBezTo>
                  <a:cubicBezTo>
                    <a:pt x="445661" y="57210"/>
                    <a:pt x="458206" y="87498"/>
                    <a:pt x="458206" y="119080"/>
                  </a:cubicBezTo>
                  <a:lnTo>
                    <a:pt x="458206" y="565916"/>
                  </a:lnTo>
                  <a:cubicBezTo>
                    <a:pt x="458206" y="597498"/>
                    <a:pt x="445661" y="627787"/>
                    <a:pt x="423329" y="650119"/>
                  </a:cubicBezTo>
                  <a:cubicBezTo>
                    <a:pt x="400997" y="672451"/>
                    <a:pt x="370708" y="684996"/>
                    <a:pt x="339126" y="684996"/>
                  </a:cubicBezTo>
                  <a:lnTo>
                    <a:pt x="119080" y="684996"/>
                  </a:lnTo>
                  <a:cubicBezTo>
                    <a:pt x="87498" y="684996"/>
                    <a:pt x="57210" y="672451"/>
                    <a:pt x="34878" y="650119"/>
                  </a:cubicBezTo>
                  <a:cubicBezTo>
                    <a:pt x="12546" y="627787"/>
                    <a:pt x="0" y="597498"/>
                    <a:pt x="0" y="565916"/>
                  </a:cubicBezTo>
                  <a:lnTo>
                    <a:pt x="0" y="119080"/>
                  </a:lnTo>
                  <a:cubicBezTo>
                    <a:pt x="0" y="87498"/>
                    <a:pt x="12546" y="57210"/>
                    <a:pt x="34878" y="34878"/>
                  </a:cubicBezTo>
                  <a:cubicBezTo>
                    <a:pt x="57210" y="12546"/>
                    <a:pt x="87498" y="0"/>
                    <a:pt x="119080" y="0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458206" cy="72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9712982" y="4770205"/>
            <a:ext cx="3166820" cy="4859664"/>
            <a:chOff x="0" y="0"/>
            <a:chExt cx="446381" cy="68499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6381" cy="684996"/>
            </a:xfrm>
            <a:custGeom>
              <a:avLst/>
              <a:gdLst/>
              <a:ahLst/>
              <a:cxnLst/>
              <a:rect l="l" t="t" r="r" b="b"/>
              <a:pathLst>
                <a:path w="446381" h="684996">
                  <a:moveTo>
                    <a:pt x="122235" y="0"/>
                  </a:moveTo>
                  <a:lnTo>
                    <a:pt x="324146" y="0"/>
                  </a:lnTo>
                  <a:cubicBezTo>
                    <a:pt x="356565" y="0"/>
                    <a:pt x="387656" y="12878"/>
                    <a:pt x="410579" y="35802"/>
                  </a:cubicBezTo>
                  <a:cubicBezTo>
                    <a:pt x="433503" y="58725"/>
                    <a:pt x="446381" y="89816"/>
                    <a:pt x="446381" y="122235"/>
                  </a:cubicBezTo>
                  <a:lnTo>
                    <a:pt x="446381" y="562762"/>
                  </a:lnTo>
                  <a:cubicBezTo>
                    <a:pt x="446381" y="630270"/>
                    <a:pt x="391654" y="684996"/>
                    <a:pt x="324146" y="684996"/>
                  </a:cubicBezTo>
                  <a:lnTo>
                    <a:pt x="122235" y="684996"/>
                  </a:lnTo>
                  <a:cubicBezTo>
                    <a:pt x="54726" y="684996"/>
                    <a:pt x="0" y="630270"/>
                    <a:pt x="0" y="562762"/>
                  </a:cubicBezTo>
                  <a:lnTo>
                    <a:pt x="0" y="122235"/>
                  </a:lnTo>
                  <a:cubicBezTo>
                    <a:pt x="0" y="54726"/>
                    <a:pt x="54726" y="0"/>
                    <a:pt x="122235" y="0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446381" cy="72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1358757" y="2158155"/>
            <a:ext cx="5409601" cy="983564"/>
          </a:xfrm>
          <a:custGeom>
            <a:avLst/>
            <a:gdLst/>
            <a:ahLst/>
            <a:cxnLst/>
            <a:rect l="l" t="t" r="r" b="b"/>
            <a:pathLst>
              <a:path w="5409601" h="983564">
                <a:moveTo>
                  <a:pt x="0" y="0"/>
                </a:moveTo>
                <a:lnTo>
                  <a:pt x="5409601" y="0"/>
                </a:lnTo>
                <a:lnTo>
                  <a:pt x="5409601" y="983563"/>
                </a:lnTo>
                <a:lnTo>
                  <a:pt x="0" y="9835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339747" y="5121067"/>
            <a:ext cx="2702296" cy="40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3000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TIIME-SAVING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510722" y="5115273"/>
            <a:ext cx="473553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3000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CONSISTENCY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13963843" y="4770205"/>
            <a:ext cx="3295457" cy="4859664"/>
            <a:chOff x="0" y="0"/>
            <a:chExt cx="464513" cy="68499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64513" cy="684996"/>
            </a:xfrm>
            <a:custGeom>
              <a:avLst/>
              <a:gdLst/>
              <a:ahLst/>
              <a:cxnLst/>
              <a:rect l="l" t="t" r="r" b="b"/>
              <a:pathLst>
                <a:path w="464513" h="684996">
                  <a:moveTo>
                    <a:pt x="117464" y="0"/>
                  </a:moveTo>
                  <a:lnTo>
                    <a:pt x="347049" y="0"/>
                  </a:lnTo>
                  <a:cubicBezTo>
                    <a:pt x="378203" y="0"/>
                    <a:pt x="408080" y="12376"/>
                    <a:pt x="430109" y="34404"/>
                  </a:cubicBezTo>
                  <a:cubicBezTo>
                    <a:pt x="452137" y="56433"/>
                    <a:pt x="464513" y="86310"/>
                    <a:pt x="464513" y="117464"/>
                  </a:cubicBezTo>
                  <a:lnTo>
                    <a:pt x="464513" y="567533"/>
                  </a:lnTo>
                  <a:cubicBezTo>
                    <a:pt x="464513" y="632406"/>
                    <a:pt x="411923" y="684996"/>
                    <a:pt x="347049" y="684996"/>
                  </a:cubicBezTo>
                  <a:lnTo>
                    <a:pt x="117464" y="684996"/>
                  </a:lnTo>
                  <a:cubicBezTo>
                    <a:pt x="86310" y="684996"/>
                    <a:pt x="56433" y="672621"/>
                    <a:pt x="34404" y="650592"/>
                  </a:cubicBezTo>
                  <a:cubicBezTo>
                    <a:pt x="12376" y="628564"/>
                    <a:pt x="0" y="598686"/>
                    <a:pt x="0" y="567533"/>
                  </a:cubicBezTo>
                  <a:lnTo>
                    <a:pt x="0" y="117464"/>
                  </a:lnTo>
                  <a:cubicBezTo>
                    <a:pt x="0" y="86310"/>
                    <a:pt x="12376" y="56433"/>
                    <a:pt x="34404" y="34404"/>
                  </a:cubicBezTo>
                  <a:cubicBezTo>
                    <a:pt x="56433" y="12376"/>
                    <a:pt x="86310" y="0"/>
                    <a:pt x="117464" y="0"/>
                  </a:cubicBezTo>
                  <a:close/>
                </a:path>
              </a:pathLst>
            </a:custGeom>
            <a:solidFill>
              <a:srgbClr val="004487">
                <a:alpha val="42745"/>
              </a:srgbClr>
            </a:solidFill>
            <a:ln w="38100" cap="rnd">
              <a:solidFill>
                <a:srgbClr val="77E8FF">
                  <a:alpha val="42745"/>
                </a:srgbClr>
              </a:solidFill>
              <a:prstDash val="solid"/>
              <a:round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464513" cy="723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8917480" y="5115273"/>
            <a:ext cx="473553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3000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ENGAGEMENT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3232227" y="5191125"/>
            <a:ext cx="4735535" cy="409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50"/>
              </a:lnSpc>
              <a:spcBef>
                <a:spcPct val="0"/>
              </a:spcBef>
            </a:pPr>
            <a:r>
              <a:rPr lang="en-US" sz="3000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ACCESSIBILITY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9666" y="5851323"/>
            <a:ext cx="287380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0BD17"/>
                </a:solidFill>
                <a:latin typeface="Canva Sans"/>
                <a:ea typeface="Canva Sans"/>
                <a:cs typeface="Canva Sans"/>
                <a:sym typeface="Canva Sans"/>
              </a:rPr>
              <a:t>Automates labor-intensive preparation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B0BD1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5596133" y="5851323"/>
            <a:ext cx="2873806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0BD17"/>
                </a:solidFill>
                <a:latin typeface="Canva Sans"/>
                <a:ea typeface="Canva Sans"/>
                <a:cs typeface="Canva Sans"/>
                <a:sym typeface="Canva Sans"/>
              </a:rPr>
              <a:t>Standardized quality across materials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852519" y="5851323"/>
            <a:ext cx="287380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0BD17"/>
                </a:solidFill>
                <a:latin typeface="Canva Sans"/>
                <a:ea typeface="Canva Sans"/>
                <a:cs typeface="Canva Sans"/>
                <a:sym typeface="Canva Sans"/>
              </a:rPr>
              <a:t> Interactive exercises and visual aids boost retention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B0BD1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4108905" y="5851323"/>
            <a:ext cx="2873806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B0BD17"/>
                </a:solidFill>
                <a:latin typeface="Canva Sans"/>
                <a:ea typeface="Canva Sans"/>
                <a:cs typeface="Canva Sans"/>
                <a:sym typeface="Canva Sans"/>
              </a:rPr>
              <a:t>Supports diverse learning styles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B0BD17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27107" y="3459383"/>
            <a:ext cx="6063473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359"/>
              </a:lnSpc>
              <a:spcBef>
                <a:spcPct val="0"/>
              </a:spcBef>
            </a:pPr>
            <a:r>
              <a:rPr lang="en-US" sz="3199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Team Formation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016842" y="3456385"/>
            <a:ext cx="367911" cy="36791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020718" y="5366085"/>
            <a:ext cx="364036" cy="36403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4487">
                    <a:alpha val="100000"/>
                  </a:srgbClr>
                </a:gs>
                <a:gs pos="50000">
                  <a:srgbClr val="005BE5">
                    <a:alpha val="100000"/>
                  </a:srgbClr>
                </a:gs>
                <a:gs pos="100000">
                  <a:srgbClr val="F8FDFF">
                    <a:alpha val="100000"/>
                  </a:srgbClr>
                </a:gs>
              </a:gsLst>
              <a:lin ang="2700000"/>
            </a:gra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-1042353" y="6824864"/>
            <a:ext cx="8427107" cy="3462136"/>
          </a:xfrm>
          <a:custGeom>
            <a:avLst/>
            <a:gdLst/>
            <a:ahLst/>
            <a:cxnLst/>
            <a:rect l="l" t="t" r="r" b="b"/>
            <a:pathLst>
              <a:path w="8427107" h="3462136">
                <a:moveTo>
                  <a:pt x="0" y="0"/>
                </a:moveTo>
                <a:lnTo>
                  <a:pt x="8427106" y="0"/>
                </a:lnTo>
                <a:lnTo>
                  <a:pt x="8427106" y="3462136"/>
                </a:lnTo>
                <a:lnTo>
                  <a:pt x="0" y="34621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flipH="1" flipV="1">
            <a:off x="9310660" y="-672880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1" y="3808413"/>
                </a:moveTo>
                <a:lnTo>
                  <a:pt x="0" y="3808413"/>
                </a:lnTo>
                <a:lnTo>
                  <a:pt x="0" y="0"/>
                </a:lnTo>
                <a:lnTo>
                  <a:pt x="9269971" y="0"/>
                </a:lnTo>
                <a:lnTo>
                  <a:pt x="9269971" y="3808413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2829195" y="1303763"/>
            <a:ext cx="14430105" cy="3121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71"/>
              </a:lnSpc>
            </a:pPr>
            <a:r>
              <a:rPr lang="en-US" sz="13415" b="1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HACKATHON HIGHLIGHTS  </a:t>
            </a:r>
          </a:p>
          <a:p>
            <a:pPr marL="0" lvl="0" indent="0" algn="l">
              <a:lnSpc>
                <a:spcPts val="11671"/>
              </a:lnSpc>
              <a:spcBef>
                <a:spcPct val="0"/>
              </a:spcBef>
            </a:pPr>
            <a:endParaRPr lang="en-US" sz="13415" b="1">
              <a:solidFill>
                <a:srgbClr val="00B3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769454" y="2890163"/>
            <a:ext cx="4862295" cy="6737404"/>
          </a:xfrm>
          <a:custGeom>
            <a:avLst/>
            <a:gdLst/>
            <a:ahLst/>
            <a:cxnLst/>
            <a:rect l="l" t="t" r="r" b="b"/>
            <a:pathLst>
              <a:path w="4862295" h="6737404">
                <a:moveTo>
                  <a:pt x="0" y="0"/>
                </a:moveTo>
                <a:lnTo>
                  <a:pt x="4862295" y="0"/>
                </a:lnTo>
                <a:lnTo>
                  <a:pt x="4862295" y="6737404"/>
                </a:lnTo>
                <a:lnTo>
                  <a:pt x="0" y="6737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8249633" y="5367144"/>
            <a:ext cx="9009667" cy="4095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50"/>
              </a:lnSpc>
              <a:spcBef>
                <a:spcPct val="0"/>
              </a:spcBef>
            </a:pPr>
            <a:r>
              <a:rPr lang="en-US" sz="3000" b="1">
                <a:solidFill>
                  <a:srgbClr val="00B3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Ethical Considerations and Challenges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41665" y="4101367"/>
            <a:ext cx="7891939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Cross-disciplinary (AI, UX, education)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202736" y="6348186"/>
            <a:ext cx="9585246" cy="35807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Accuracy &amp; relevance of generated questions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Quality of visual aids (legibility, coherence)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UI/UX intuitiveness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 - Scalability &amp; integration capabilities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10627">
                <a:alpha val="100000"/>
              </a:srgbClr>
            </a:gs>
            <a:gs pos="100000">
              <a:srgbClr val="0820A0">
                <a:alpha val="100000"/>
              </a:srgb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9018030" y="15884"/>
            <a:ext cx="9269970" cy="3808413"/>
          </a:xfrm>
          <a:custGeom>
            <a:avLst/>
            <a:gdLst/>
            <a:ahLst/>
            <a:cxnLst/>
            <a:rect l="l" t="t" r="r" b="b"/>
            <a:pathLst>
              <a:path w="9269970" h="3808413">
                <a:moveTo>
                  <a:pt x="9269970" y="3808412"/>
                </a:moveTo>
                <a:lnTo>
                  <a:pt x="0" y="3808412"/>
                </a:lnTo>
                <a:lnTo>
                  <a:pt x="0" y="0"/>
                </a:lnTo>
                <a:lnTo>
                  <a:pt x="9269970" y="0"/>
                </a:lnTo>
                <a:lnTo>
                  <a:pt x="9269970" y="3808412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398483" y="2178408"/>
            <a:ext cx="11491034" cy="6377524"/>
          </a:xfrm>
          <a:custGeom>
            <a:avLst/>
            <a:gdLst/>
            <a:ahLst/>
            <a:cxnLst/>
            <a:rect l="l" t="t" r="r" b="b"/>
            <a:pathLst>
              <a:path w="11491034" h="6377524">
                <a:moveTo>
                  <a:pt x="0" y="0"/>
                </a:moveTo>
                <a:lnTo>
                  <a:pt x="11491034" y="0"/>
                </a:lnTo>
                <a:lnTo>
                  <a:pt x="11491034" y="6377524"/>
                </a:lnTo>
                <a:lnTo>
                  <a:pt x="0" y="63775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78835" y="2139926"/>
            <a:ext cx="6530330" cy="1684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29"/>
              </a:lnSpc>
              <a:spcBef>
                <a:spcPct val="0"/>
              </a:spcBef>
            </a:pPr>
            <a:r>
              <a:rPr lang="en-US" sz="13826" b="1" u="none" strike="noStrike">
                <a:solidFill>
                  <a:srgbClr val="00B3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CONCLUSION</a:t>
            </a:r>
          </a:p>
        </p:txBody>
      </p:sp>
      <p:sp>
        <p:nvSpPr>
          <p:cNvPr id="5" name="Freeform 5"/>
          <p:cNvSpPr/>
          <p:nvPr/>
        </p:nvSpPr>
        <p:spPr>
          <a:xfrm>
            <a:off x="189458" y="329092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0" y="0"/>
                </a:moveTo>
                <a:lnTo>
                  <a:pt x="2919963" y="0"/>
                </a:lnTo>
                <a:lnTo>
                  <a:pt x="2919963" y="3167613"/>
                </a:lnTo>
                <a:lnTo>
                  <a:pt x="0" y="3167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 flipV="1">
            <a:off x="14926639" y="6825119"/>
            <a:ext cx="2919963" cy="3167613"/>
          </a:xfrm>
          <a:custGeom>
            <a:avLst/>
            <a:gdLst/>
            <a:ahLst/>
            <a:cxnLst/>
            <a:rect l="l" t="t" r="r" b="b"/>
            <a:pathLst>
              <a:path w="2919963" h="3167613">
                <a:moveTo>
                  <a:pt x="2919963" y="3167612"/>
                </a:moveTo>
                <a:lnTo>
                  <a:pt x="0" y="3167612"/>
                </a:lnTo>
                <a:lnTo>
                  <a:pt x="0" y="0"/>
                </a:lnTo>
                <a:lnTo>
                  <a:pt x="2919963" y="0"/>
                </a:lnTo>
                <a:lnTo>
                  <a:pt x="2919963" y="3167612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827779" y="3844429"/>
            <a:ext cx="10380502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High educational impact: saves time, enhances learning  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 clear   hackathon metrics: accuracy, UX, scalability  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Custom</PresentationFormat>
  <Paragraphs>63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Canva Sans</vt:lpstr>
      <vt:lpstr>Arial</vt:lpstr>
      <vt:lpstr>Red Hat Display</vt:lpstr>
      <vt:lpstr>Red Hat Display Bold</vt:lpstr>
      <vt:lpstr>Canva Sans Bold</vt:lpstr>
      <vt:lpstr>Bebas Neue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Neon Modern Artificial Intelligence Presentation</dc:title>
  <cp:lastModifiedBy>lodhiharshlodhi181@gmail.com</cp:lastModifiedBy>
  <cp:revision>1</cp:revision>
  <dcterms:created xsi:type="dcterms:W3CDTF">2006-08-16T00:00:00Z</dcterms:created>
  <dcterms:modified xsi:type="dcterms:W3CDTF">2025-09-05T18:16:04Z</dcterms:modified>
  <dc:identifier>DAGyIO9YmU0</dc:identifier>
</cp:coreProperties>
</file>